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Roboto"/>
      <p:regular r:id="rId56"/>
      <p:bold r:id="rId57"/>
      <p:italic r:id="rId58"/>
      <p:boldItalic r:id="rId59"/>
    </p:embeddedFont>
    <p:embeddedFont>
      <p:font typeface="PT Sans Narrow"/>
      <p:regular r:id="rId60"/>
      <p:bold r:id="rId61"/>
    </p:embeddedFont>
    <p:embeddedFont>
      <p:font typeface="Pacifico"/>
      <p:regular r:id="rId62"/>
    </p:embeddedFont>
    <p:embeddedFont>
      <p:font typeface="Open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acifico-regular.fntdata"/><Relationship Id="rId61" Type="http://schemas.openxmlformats.org/officeDocument/2006/relationships/font" Target="fonts/PTSansNarrow-bold.fntdata"/><Relationship Id="rId20" Type="http://schemas.openxmlformats.org/officeDocument/2006/relationships/slide" Target="slides/slide15.xml"/><Relationship Id="rId64" Type="http://schemas.openxmlformats.org/officeDocument/2006/relationships/font" Target="fonts/OpenSans-bold.fntdata"/><Relationship Id="rId63" Type="http://schemas.openxmlformats.org/officeDocument/2006/relationships/font" Target="fonts/OpenSans-regular.fntdata"/><Relationship Id="rId22" Type="http://schemas.openxmlformats.org/officeDocument/2006/relationships/slide" Target="slides/slide17.xml"/><Relationship Id="rId66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65" Type="http://schemas.openxmlformats.org/officeDocument/2006/relationships/font" Target="fonts/Ope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TSansNarrow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-bold.fntdata"/><Relationship Id="rId12" Type="http://schemas.openxmlformats.org/officeDocument/2006/relationships/slide" Target="slides/slide7.xml"/><Relationship Id="rId56" Type="http://schemas.openxmlformats.org/officeDocument/2006/relationships/font" Target="fonts/Roboto-regular.fntdata"/><Relationship Id="rId15" Type="http://schemas.openxmlformats.org/officeDocument/2006/relationships/slide" Target="slides/slide10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Tf%E2%80%93idf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Lemma_(morphology)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52a4e8361_0_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452a4e836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then we split dataset into train set and test set. We dont </a:t>
            </a:r>
            <a:r>
              <a:rPr lang="en"/>
              <a:t>touch</a:t>
            </a:r>
            <a:r>
              <a:rPr lang="en"/>
              <a:t> the test data until we finalize our model. For the training set, we implement different kinds of classification model and we did cross validation to see their performance.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52a4e8361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52a4e836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target </a:t>
            </a:r>
            <a:r>
              <a:rPr lang="en"/>
              <a:t>variable, we have 4 different categorical label.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Anxious, lonely, normal, stressed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labelencoder model to fit and transform the label into numerical values for further modeling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452a4e8361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452a4e836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Lastly, we transform the feature again by word vectorization.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It is a general process of turning a collection of text documents into numerical feature vectors. There are many way to do so. Here we use the most popular one called </a:t>
            </a:r>
            <a:r>
              <a:rPr i="1" lang="en" sz="15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2"/>
              </a:rPr>
              <a:t>TF-IDF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stands for “</a:t>
            </a:r>
            <a:r>
              <a:rPr i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Term Frequency — Inverse Document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” Frequency which are the components of the resulting scores assigned to each wor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TF-IDF are word frequency scores that try to highlight words that are more interesting.Firstly we fit our trainset into the model. It will help the model build a vocabulary of words which learnt from our feature. And then it will assign a unique integer to each word. Finally we transform our feature by vectorization. Which mean These will now contain for each row a list of unique integer number and its associated importance as calculated by TF-IDF.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7ee01b59_0_5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427ee01b59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we finish our preprocessing.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then ,  fit our feature into a model and then run the classification report, repeat and repeat to  see which one has the BEST accuracy.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7ee01b59_0_7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427ee01b59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models that we was </a:t>
            </a:r>
            <a:r>
              <a:rPr lang="en"/>
              <a:t>trying</a:t>
            </a:r>
            <a:r>
              <a:rPr lang="en"/>
              <a:t> to fit our train set into.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52a4e814b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452a4e81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classification report is the best among these three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see that our model can distinguish Normal and Stressed with a very high recall rate, which mean it can distinguish your emotion </a:t>
            </a:r>
            <a:r>
              <a:rPr lang="en"/>
              <a:t>accurately if you are feeling normal or stressed. But, our model perform very badly at anxious and lonely.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452a4e814b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452a4e814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de4f7b17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de4f7b1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de4f7b17d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de4f7b17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427ee01b59_0_7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1427ee01b59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de4f7b17d_0_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de4f7b17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42ecebdb3d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42ecebdb3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de4f7b17d_0_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de4f7b17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2ecebdb3d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42ecebdb3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de4f7b17d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de4f7b17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42ecebdb3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42ecebdb3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de4f7b17d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de4f7b17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de4f7b17d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de4f7b17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de4f7b17d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de4f7b17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de4f7b17d_0_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de4f7b17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427ee01b59_0_7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1427ee01b59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de4f7b17d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de4f7b17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de4f7b17d_0_1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fde4f7b17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de4f7b17d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de4f7b17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42ecebdb3d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42ecebdb3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de4f7b17d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fde4f7b17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de4f7b17d_0_1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fde4f7b17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450b069d2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450b069d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450b069d2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450b069d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42ecebdb3d_0_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42ecebdb3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42f472a690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42f472a69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42f472a690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42f472a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42f472a690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42f472a69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42ecebdb3d_0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42ecebdb3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42f472a690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42f472a69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42f472a690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42f472a69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42f472a690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42f472a69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42f472a690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42f472a69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fde4f7b17d_0_8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fde4f7b17d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de4f7b17d_0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fde4f7b17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de4f7b17d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de4f7b17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the dataset from kaggle’s competition. According to the competition, the dataset is </a:t>
            </a:r>
            <a:r>
              <a:rPr lang="en"/>
              <a:t>scraped using tweets API.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datasets contains tweets and the tweets are labelled into 4 classes, namely Anxious, Lonely, Normal and Stressed.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52a4e8361_0_1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452a4e836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the dataset from kaggle’s competition. According to the competition, the dataset is scraped using tweets API.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datasets contains tweets and the tweets are labelled into 4 classes, namely Anxious, Lonely, Normal and Stressed.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the distribution of our dataset’s labe, our dataset is quite balanced. So, that is fine to split our dataset using </a:t>
            </a:r>
            <a:r>
              <a:rPr lang="en"/>
              <a:t>simple sampling technique afterwards.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452a4e8361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452a4e836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So, we only have one feature (tweets) to train the model.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let the model to understand well. We used 2 useful skills to transform the feature.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Tokenization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This is a process of breaking a stream of text up into words called tokens. The list of tokens becomes input for further processing. NLTK Library has </a:t>
            </a:r>
            <a:r>
              <a:rPr i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word_tokenize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to easily break a stream of text into a list of words,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452a4e8361_0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452a4e836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So, we only have one feature (tweets) to train the model.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let the model to understand well. We used 2 useful skills to transform the feature.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This is a process of breaking a stream of text up into words called tokens. The list of tokens becomes input for further processing. NLTK Library has </a:t>
            </a:r>
            <a:r>
              <a:rPr i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word_tokenize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to easily break a stream of text into a list of words. 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the process of grouping together the inflected forms of a word so they can be analysed as a single item, identified by the word's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lemma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Relationship Id="rId4" Type="http://schemas.openxmlformats.org/officeDocument/2006/relationships/image" Target="../media/image45.jpg"/><Relationship Id="rId5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Relationship Id="rId5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Sentimental Analysis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Henry WAN Kit-Chun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Jimmy NG Chun-yu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Procedures</a:t>
            </a:r>
            <a:endParaRPr/>
          </a:p>
        </p:txBody>
      </p:sp>
      <p:grpSp>
        <p:nvGrpSpPr>
          <p:cNvPr id="155" name="Google Shape;155;p22"/>
          <p:cNvGrpSpPr/>
          <p:nvPr/>
        </p:nvGrpSpPr>
        <p:grpSpPr>
          <a:xfrm>
            <a:off x="0" y="1189989"/>
            <a:ext cx="2214600" cy="3217636"/>
            <a:chOff x="0" y="1189989"/>
            <a:chExt cx="2214600" cy="3217636"/>
          </a:xfrm>
        </p:grpSpPr>
        <p:sp>
          <p:nvSpPr>
            <p:cNvPr id="156" name="Google Shape;156;p22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Input The Data</a:t>
              </a:r>
              <a:endParaRPr b="1"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and Make Them Balance</a:t>
              </a:r>
              <a:endParaRPr b="1"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57" name="Google Shape;157;p22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eorgia"/>
                  <a:ea typeface="Georgia"/>
                  <a:cs typeface="Georgia"/>
                  <a:sym typeface="Georgia"/>
                </a:rPr>
                <a:t>Find the suitable datasets for our purpose and then download them directly.</a:t>
              </a:r>
              <a:endParaRPr sz="1600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eorgia"/>
                  <a:ea typeface="Georgia"/>
                  <a:cs typeface="Georgia"/>
                  <a:sym typeface="Georgia"/>
                </a:rPr>
                <a:t>Then make the dataset balance.</a:t>
              </a:r>
              <a:endParaRPr sz="16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58" name="Google Shape;158;p22"/>
          <p:cNvGrpSpPr/>
          <p:nvPr/>
        </p:nvGrpSpPr>
        <p:grpSpPr>
          <a:xfrm>
            <a:off x="1838325" y="1189775"/>
            <a:ext cx="2064000" cy="3217850"/>
            <a:chOff x="1838325" y="1189775"/>
            <a:chExt cx="2064000" cy="3217850"/>
          </a:xfrm>
        </p:grpSpPr>
        <p:sp>
          <p:nvSpPr>
            <p:cNvPr id="159" name="Google Shape;159;p22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Data Pre-</a:t>
              </a:r>
              <a:endParaRPr b="1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Processing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22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92929"/>
                  </a:solidFill>
                  <a:highlight>
                    <a:srgbClr val="FFFFFF"/>
                  </a:highlight>
                  <a:latin typeface="Georgia"/>
                  <a:ea typeface="Georgia"/>
                  <a:cs typeface="Georgia"/>
                  <a:sym typeface="Georgia"/>
                </a:rPr>
                <a:t>Transform raw data into an understandable format for NLP models.</a:t>
              </a:r>
              <a:endParaRPr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92929"/>
                  </a:solidFill>
                  <a:highlight>
                    <a:srgbClr val="FFFFFF"/>
                  </a:highlight>
                  <a:latin typeface="Georgia"/>
                  <a:ea typeface="Georgia"/>
                  <a:cs typeface="Georgia"/>
                  <a:sym typeface="Georgia"/>
                </a:rPr>
                <a:t>Tokenization</a:t>
              </a:r>
              <a:endParaRPr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92929"/>
                  </a:solidFill>
                  <a:highlight>
                    <a:srgbClr val="FFFFFF"/>
                  </a:highlight>
                  <a:latin typeface="Georgia"/>
                  <a:ea typeface="Georgia"/>
                  <a:cs typeface="Georgia"/>
                  <a:sym typeface="Georgia"/>
                </a:rPr>
                <a:t>Word Stemming/</a:t>
              </a:r>
              <a:endParaRPr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92929"/>
                  </a:solidFill>
                  <a:highlight>
                    <a:srgbClr val="FFFFFF"/>
                  </a:highlight>
                  <a:latin typeface="Georgia"/>
                  <a:ea typeface="Georgia"/>
                  <a:cs typeface="Georgia"/>
                  <a:sym typeface="Georgia"/>
                </a:rPr>
                <a:t>Lemmatization</a:t>
              </a:r>
              <a:endParaRPr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61" name="Google Shape;161;p22"/>
          <p:cNvGrpSpPr/>
          <p:nvPr/>
        </p:nvGrpSpPr>
        <p:grpSpPr>
          <a:xfrm>
            <a:off x="3516750" y="1189775"/>
            <a:ext cx="2064000" cy="3217850"/>
            <a:chOff x="3516750" y="1189775"/>
            <a:chExt cx="2064000" cy="3217850"/>
          </a:xfrm>
        </p:grpSpPr>
        <p:sp>
          <p:nvSpPr>
            <p:cNvPr id="162" name="Google Shape;162;p22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Prepare Train and Test Data sets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22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92929"/>
                  </a:solidFill>
                  <a:highlight>
                    <a:srgbClr val="FFFFFF"/>
                  </a:highlight>
                  <a:latin typeface="Georgia"/>
                  <a:ea typeface="Georgia"/>
                  <a:cs typeface="Georgia"/>
                  <a:sym typeface="Georgia"/>
                </a:rPr>
                <a:t>Split into two data sets. The training data set will be used to fit the model and the predictions will be performed on the test data set.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164" name="Google Shape;164;p22"/>
          <p:cNvSpPr/>
          <p:nvPr/>
        </p:nvSpPr>
        <p:spPr>
          <a:xfrm>
            <a:off x="6874025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5195350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C8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2192700" y="3437125"/>
            <a:ext cx="237900" cy="16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2192700" y="3761375"/>
            <a:ext cx="237900" cy="16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Procedures</a:t>
            </a:r>
            <a:endParaRPr/>
          </a:p>
        </p:txBody>
      </p:sp>
      <p:grpSp>
        <p:nvGrpSpPr>
          <p:cNvPr id="173" name="Google Shape;173;p23"/>
          <p:cNvGrpSpPr/>
          <p:nvPr/>
        </p:nvGrpSpPr>
        <p:grpSpPr>
          <a:xfrm>
            <a:off x="0" y="1189989"/>
            <a:ext cx="2214600" cy="3217636"/>
            <a:chOff x="0" y="1189989"/>
            <a:chExt cx="2214600" cy="3217636"/>
          </a:xfrm>
        </p:grpSpPr>
        <p:sp>
          <p:nvSpPr>
            <p:cNvPr id="174" name="Google Shape;174;p23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Input The Data</a:t>
              </a:r>
              <a:endParaRPr b="1"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and Make Them Balance</a:t>
              </a:r>
              <a:endParaRPr b="1"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75" name="Google Shape;175;p23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eorgia"/>
                  <a:ea typeface="Georgia"/>
                  <a:cs typeface="Georgia"/>
                  <a:sym typeface="Georgia"/>
                </a:rPr>
                <a:t>Find the suitable datasets for our purpose and then download them directly.</a:t>
              </a:r>
              <a:endParaRPr sz="1600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eorgia"/>
                  <a:ea typeface="Georgia"/>
                  <a:cs typeface="Georgia"/>
                  <a:sym typeface="Georgia"/>
                </a:rPr>
                <a:t>Then make the dataset balance.</a:t>
              </a:r>
              <a:endParaRPr sz="16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76" name="Google Shape;176;p23"/>
          <p:cNvGrpSpPr/>
          <p:nvPr/>
        </p:nvGrpSpPr>
        <p:grpSpPr>
          <a:xfrm>
            <a:off x="1838325" y="1189775"/>
            <a:ext cx="2064000" cy="3217850"/>
            <a:chOff x="1838325" y="1189775"/>
            <a:chExt cx="2064000" cy="3217850"/>
          </a:xfrm>
        </p:grpSpPr>
        <p:sp>
          <p:nvSpPr>
            <p:cNvPr id="177" name="Google Shape;177;p23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Data Pre-</a:t>
              </a:r>
              <a:endParaRPr b="1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Processing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" name="Google Shape;178;p23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92929"/>
                  </a:solidFill>
                  <a:highlight>
                    <a:srgbClr val="FFFFFF"/>
                  </a:highlight>
                  <a:latin typeface="Georgia"/>
                  <a:ea typeface="Georgia"/>
                  <a:cs typeface="Georgia"/>
                  <a:sym typeface="Georgia"/>
                </a:rPr>
                <a:t>Transform raw data into an understandable format for NLP models.</a:t>
              </a:r>
              <a:endParaRPr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92929"/>
                  </a:solidFill>
                  <a:highlight>
                    <a:srgbClr val="FFFFFF"/>
                  </a:highlight>
                  <a:latin typeface="Georgia"/>
                  <a:ea typeface="Georgia"/>
                  <a:cs typeface="Georgia"/>
                  <a:sym typeface="Georgia"/>
                </a:rPr>
                <a:t>Tokenization</a:t>
              </a:r>
              <a:endParaRPr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92929"/>
                  </a:solidFill>
                  <a:highlight>
                    <a:srgbClr val="FFFFFF"/>
                  </a:highlight>
                  <a:latin typeface="Georgia"/>
                  <a:ea typeface="Georgia"/>
                  <a:cs typeface="Georgia"/>
                  <a:sym typeface="Georgia"/>
                </a:rPr>
                <a:t>Word Stemming/</a:t>
              </a:r>
              <a:endParaRPr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92929"/>
                  </a:solidFill>
                  <a:highlight>
                    <a:srgbClr val="FFFFFF"/>
                  </a:highlight>
                  <a:latin typeface="Georgia"/>
                  <a:ea typeface="Georgia"/>
                  <a:cs typeface="Georgia"/>
                  <a:sym typeface="Georgia"/>
                </a:rPr>
                <a:t>Lemmatization</a:t>
              </a:r>
              <a:endParaRPr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79" name="Google Shape;179;p23"/>
          <p:cNvGrpSpPr/>
          <p:nvPr/>
        </p:nvGrpSpPr>
        <p:grpSpPr>
          <a:xfrm>
            <a:off x="3516750" y="1189775"/>
            <a:ext cx="2064000" cy="3217850"/>
            <a:chOff x="3516750" y="1189775"/>
            <a:chExt cx="2064000" cy="3217850"/>
          </a:xfrm>
        </p:grpSpPr>
        <p:sp>
          <p:nvSpPr>
            <p:cNvPr id="180" name="Google Shape;180;p23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Prepare Train and Test Data sets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" name="Google Shape;181;p23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92929"/>
                  </a:solidFill>
                  <a:highlight>
                    <a:srgbClr val="FFFFFF"/>
                  </a:highlight>
                  <a:latin typeface="Georgia"/>
                  <a:ea typeface="Georgia"/>
                  <a:cs typeface="Georgia"/>
                  <a:sym typeface="Georgia"/>
                </a:rPr>
                <a:t>Split into two data sets. The training data set will be used to fit the model and the predictions will be performed on the test data set.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182" name="Google Shape;182;p23"/>
          <p:cNvSpPr/>
          <p:nvPr/>
        </p:nvSpPr>
        <p:spPr>
          <a:xfrm>
            <a:off x="6874025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3" name="Google Shape;183;p23"/>
          <p:cNvGrpSpPr/>
          <p:nvPr/>
        </p:nvGrpSpPr>
        <p:grpSpPr>
          <a:xfrm>
            <a:off x="5195350" y="1189775"/>
            <a:ext cx="2064000" cy="3217850"/>
            <a:chOff x="5195350" y="1189775"/>
            <a:chExt cx="2064000" cy="3217850"/>
          </a:xfrm>
        </p:grpSpPr>
        <p:sp>
          <p:nvSpPr>
            <p:cNvPr id="184" name="Google Shape;184;p23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Label</a:t>
              </a:r>
              <a:endParaRPr b="1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Encoding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23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92929"/>
                  </a:solidFill>
                  <a:highlight>
                    <a:srgbClr val="FFFFFF"/>
                  </a:highlight>
                  <a:latin typeface="Georgia"/>
                  <a:ea typeface="Georgia"/>
                  <a:cs typeface="Georgia"/>
                  <a:sym typeface="Georgia"/>
                </a:rPr>
                <a:t>Label encode the target variable.</a:t>
              </a:r>
              <a:endParaRPr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92929"/>
                  </a:solidFill>
                  <a:highlight>
                    <a:srgbClr val="FFFFFF"/>
                  </a:highlight>
                  <a:latin typeface="Georgia"/>
                  <a:ea typeface="Georgia"/>
                  <a:cs typeface="Georgia"/>
                  <a:sym typeface="Georgia"/>
                </a:rPr>
                <a:t>This is done to transform Categorical data of string type in the data set into numerical values for the models.</a:t>
              </a:r>
              <a:endParaRPr sz="10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186" name="Google Shape;186;p23"/>
          <p:cNvSpPr/>
          <p:nvPr/>
        </p:nvSpPr>
        <p:spPr>
          <a:xfrm>
            <a:off x="2192700" y="3437125"/>
            <a:ext cx="237900" cy="16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3"/>
          <p:cNvSpPr/>
          <p:nvPr/>
        </p:nvSpPr>
        <p:spPr>
          <a:xfrm>
            <a:off x="2192700" y="3761375"/>
            <a:ext cx="237900" cy="16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 b="0" l="72767" r="10135" t="0"/>
          <a:stretch/>
        </p:blipFill>
        <p:spPr>
          <a:xfrm>
            <a:off x="7567048" y="1896125"/>
            <a:ext cx="1016200" cy="29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Procedures</a:t>
            </a:r>
            <a:endParaRPr/>
          </a:p>
        </p:txBody>
      </p:sp>
      <p:grpSp>
        <p:nvGrpSpPr>
          <p:cNvPr id="194" name="Google Shape;194;p24"/>
          <p:cNvGrpSpPr/>
          <p:nvPr/>
        </p:nvGrpSpPr>
        <p:grpSpPr>
          <a:xfrm>
            <a:off x="0" y="1189989"/>
            <a:ext cx="2214600" cy="3217636"/>
            <a:chOff x="0" y="1189989"/>
            <a:chExt cx="2214600" cy="3217636"/>
          </a:xfrm>
        </p:grpSpPr>
        <p:sp>
          <p:nvSpPr>
            <p:cNvPr id="195" name="Google Shape;195;p24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Input The Data</a:t>
              </a:r>
              <a:endParaRPr b="1"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and Make Them Balance</a:t>
              </a:r>
              <a:endParaRPr b="1"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6" name="Google Shape;196;p24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eorgia"/>
                  <a:ea typeface="Georgia"/>
                  <a:cs typeface="Georgia"/>
                  <a:sym typeface="Georgia"/>
                </a:rPr>
                <a:t>Find the suitable datasets for our purpose and then download them directly.</a:t>
              </a:r>
              <a:endParaRPr sz="1600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eorgia"/>
                  <a:ea typeface="Georgia"/>
                  <a:cs typeface="Georgia"/>
                  <a:sym typeface="Georgia"/>
                </a:rPr>
                <a:t>Then make the dataset balance.</a:t>
              </a:r>
              <a:endParaRPr sz="16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97" name="Google Shape;197;p24"/>
          <p:cNvGrpSpPr/>
          <p:nvPr/>
        </p:nvGrpSpPr>
        <p:grpSpPr>
          <a:xfrm>
            <a:off x="1838325" y="1189775"/>
            <a:ext cx="2064000" cy="3217850"/>
            <a:chOff x="1838325" y="1189775"/>
            <a:chExt cx="2064000" cy="3217850"/>
          </a:xfrm>
        </p:grpSpPr>
        <p:sp>
          <p:nvSpPr>
            <p:cNvPr id="198" name="Google Shape;198;p24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Data Pre-</a:t>
              </a:r>
              <a:endParaRPr b="1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Processing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9" name="Google Shape;199;p24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92929"/>
                  </a:solidFill>
                  <a:highlight>
                    <a:srgbClr val="FFFFFF"/>
                  </a:highlight>
                  <a:latin typeface="Georgia"/>
                  <a:ea typeface="Georgia"/>
                  <a:cs typeface="Georgia"/>
                  <a:sym typeface="Georgia"/>
                </a:rPr>
                <a:t>Transform raw data into an understandable format for NLP models.</a:t>
              </a:r>
              <a:endParaRPr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92929"/>
                  </a:solidFill>
                  <a:highlight>
                    <a:srgbClr val="FFFFFF"/>
                  </a:highlight>
                  <a:latin typeface="Georgia"/>
                  <a:ea typeface="Georgia"/>
                  <a:cs typeface="Georgia"/>
                  <a:sym typeface="Georgia"/>
                </a:rPr>
                <a:t>Tokenization</a:t>
              </a:r>
              <a:endParaRPr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92929"/>
                  </a:solidFill>
                  <a:highlight>
                    <a:srgbClr val="FFFFFF"/>
                  </a:highlight>
                  <a:latin typeface="Georgia"/>
                  <a:ea typeface="Georgia"/>
                  <a:cs typeface="Georgia"/>
                  <a:sym typeface="Georgia"/>
                </a:rPr>
                <a:t>Word Stemming/</a:t>
              </a:r>
              <a:endParaRPr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92929"/>
                  </a:solidFill>
                  <a:highlight>
                    <a:srgbClr val="FFFFFF"/>
                  </a:highlight>
                  <a:latin typeface="Georgia"/>
                  <a:ea typeface="Georgia"/>
                  <a:cs typeface="Georgia"/>
                  <a:sym typeface="Georgia"/>
                </a:rPr>
                <a:t>Lemmatization</a:t>
              </a:r>
              <a:endParaRPr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200" name="Google Shape;200;p24"/>
          <p:cNvGrpSpPr/>
          <p:nvPr/>
        </p:nvGrpSpPr>
        <p:grpSpPr>
          <a:xfrm>
            <a:off x="3516750" y="1189775"/>
            <a:ext cx="2064000" cy="3217850"/>
            <a:chOff x="3516750" y="1189775"/>
            <a:chExt cx="2064000" cy="3217850"/>
          </a:xfrm>
        </p:grpSpPr>
        <p:sp>
          <p:nvSpPr>
            <p:cNvPr id="201" name="Google Shape;201;p24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Prepare Train and Test Data sets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92929"/>
                  </a:solidFill>
                  <a:highlight>
                    <a:srgbClr val="FFFFFF"/>
                  </a:highlight>
                  <a:latin typeface="Georgia"/>
                  <a:ea typeface="Georgia"/>
                  <a:cs typeface="Georgia"/>
                  <a:sym typeface="Georgia"/>
                </a:rPr>
                <a:t>Split into two data sets. The training data set will be used to fit the model and the predictions will be performed on the test data set.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203" name="Google Shape;203;p24"/>
          <p:cNvGrpSpPr/>
          <p:nvPr/>
        </p:nvGrpSpPr>
        <p:grpSpPr>
          <a:xfrm>
            <a:off x="6874025" y="1189775"/>
            <a:ext cx="2064000" cy="3217850"/>
            <a:chOff x="6874025" y="1189775"/>
            <a:chExt cx="2064000" cy="3217850"/>
          </a:xfrm>
        </p:grpSpPr>
        <p:sp>
          <p:nvSpPr>
            <p:cNvPr id="204" name="Google Shape;204;p24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Word Vectorization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92929"/>
                  </a:solidFill>
                  <a:highlight>
                    <a:srgbClr val="FFFFFF"/>
                  </a:highlight>
                  <a:latin typeface="Georgia"/>
                  <a:ea typeface="Georgia"/>
                  <a:cs typeface="Georgia"/>
                  <a:sym typeface="Georgia"/>
                </a:rPr>
                <a:t>Turn a collection of text documents into numerical feature vectors.</a:t>
              </a:r>
              <a:endParaRPr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1400"/>
                <a:buFont typeface="Georgia"/>
                <a:buChar char="●"/>
              </a:pPr>
              <a:r>
                <a:rPr lang="en">
                  <a:solidFill>
                    <a:srgbClr val="292929"/>
                  </a:solidFill>
                  <a:highlight>
                    <a:srgbClr val="FFFFFF"/>
                  </a:highlight>
                  <a:latin typeface="Georgia"/>
                  <a:ea typeface="Georgia"/>
                  <a:cs typeface="Georgia"/>
                  <a:sym typeface="Georgia"/>
                </a:rPr>
                <a:t>Term Frequency</a:t>
              </a:r>
              <a:endParaRPr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1400"/>
                <a:buFont typeface="Georgia"/>
                <a:buChar char="●"/>
              </a:pPr>
              <a:r>
                <a:rPr lang="en">
                  <a:solidFill>
                    <a:srgbClr val="292929"/>
                  </a:solidFill>
                  <a:highlight>
                    <a:srgbClr val="FFFFFF"/>
                  </a:highlight>
                  <a:latin typeface="Georgia"/>
                  <a:ea typeface="Georgia"/>
                  <a:cs typeface="Georgia"/>
                  <a:sym typeface="Georgia"/>
                </a:rPr>
                <a:t>Inverse Document Frequency</a:t>
              </a:r>
              <a:endParaRPr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206" name="Google Shape;206;p24"/>
          <p:cNvGrpSpPr/>
          <p:nvPr/>
        </p:nvGrpSpPr>
        <p:grpSpPr>
          <a:xfrm>
            <a:off x="5195350" y="1189775"/>
            <a:ext cx="2064000" cy="3217850"/>
            <a:chOff x="5195350" y="1189775"/>
            <a:chExt cx="2064000" cy="3217850"/>
          </a:xfrm>
        </p:grpSpPr>
        <p:sp>
          <p:nvSpPr>
            <p:cNvPr id="207" name="Google Shape;207;p24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Label</a:t>
              </a:r>
              <a:endParaRPr b="1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Encoding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92929"/>
                  </a:solidFill>
                  <a:highlight>
                    <a:srgbClr val="FFFFFF"/>
                  </a:highlight>
                  <a:latin typeface="Georgia"/>
                  <a:ea typeface="Georgia"/>
                  <a:cs typeface="Georgia"/>
                  <a:sym typeface="Georgia"/>
                </a:rPr>
                <a:t>Label encode the target variable.</a:t>
              </a:r>
              <a:endParaRPr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92929"/>
                  </a:solidFill>
                  <a:highlight>
                    <a:srgbClr val="FFFFFF"/>
                  </a:highlight>
                  <a:latin typeface="Georgia"/>
                  <a:ea typeface="Georgia"/>
                  <a:cs typeface="Georgia"/>
                  <a:sym typeface="Georgia"/>
                </a:rPr>
                <a:t>This is done to transform Categorical data of string type in the data set into numerical values for the models.</a:t>
              </a:r>
              <a:endParaRPr sz="10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209" name="Google Shape;209;p24"/>
          <p:cNvSpPr/>
          <p:nvPr/>
        </p:nvSpPr>
        <p:spPr>
          <a:xfrm>
            <a:off x="2192700" y="3437125"/>
            <a:ext cx="237900" cy="16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2192700" y="3761375"/>
            <a:ext cx="237900" cy="16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311700" y="374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Procedures</a:t>
            </a:r>
            <a:endParaRPr/>
          </a:p>
        </p:txBody>
      </p:sp>
      <p:grpSp>
        <p:nvGrpSpPr>
          <p:cNvPr id="216" name="Google Shape;216;p25"/>
          <p:cNvGrpSpPr/>
          <p:nvPr/>
        </p:nvGrpSpPr>
        <p:grpSpPr>
          <a:xfrm>
            <a:off x="5632317" y="1189775"/>
            <a:ext cx="3305700" cy="3483050"/>
            <a:chOff x="5632317" y="1189775"/>
            <a:chExt cx="3305700" cy="3483050"/>
          </a:xfrm>
        </p:grpSpPr>
        <p:sp>
          <p:nvSpPr>
            <p:cNvPr id="217" name="Google Shape;217;p25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5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9" name="Google Shape;219;p25"/>
          <p:cNvGrpSpPr/>
          <p:nvPr/>
        </p:nvGrpSpPr>
        <p:grpSpPr>
          <a:xfrm>
            <a:off x="0" y="1189989"/>
            <a:ext cx="3546900" cy="3482836"/>
            <a:chOff x="0" y="1189989"/>
            <a:chExt cx="3546900" cy="3482836"/>
          </a:xfrm>
        </p:grpSpPr>
        <p:sp>
          <p:nvSpPr>
            <p:cNvPr id="220" name="Google Shape;220;p25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5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Georgia"/>
                  <a:ea typeface="Georgia"/>
                  <a:cs typeface="Georgia"/>
                  <a:sym typeface="Georgia"/>
                </a:rPr>
                <a:t>Train our models by using the training data.</a:t>
              </a:r>
              <a:endParaRPr sz="1500">
                <a:latin typeface="Georgia"/>
                <a:ea typeface="Georgia"/>
                <a:cs typeface="Georgia"/>
                <a:sym typeface="Georgia"/>
              </a:endParaRPr>
            </a:p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500"/>
                <a:buFont typeface="Georgia"/>
                <a:buChar char="●"/>
              </a:pPr>
              <a:r>
                <a:rPr lang="en" sz="1500">
                  <a:latin typeface="Georgia"/>
                  <a:ea typeface="Georgia"/>
                  <a:cs typeface="Georgia"/>
                  <a:sym typeface="Georgia"/>
                </a:rPr>
                <a:t>Naive</a:t>
              </a:r>
              <a:r>
                <a:rPr lang="en" sz="1500">
                  <a:latin typeface="Georgia"/>
                  <a:ea typeface="Georgia"/>
                  <a:cs typeface="Georgia"/>
                  <a:sym typeface="Georgia"/>
                </a:rPr>
                <a:t> Bayes</a:t>
              </a:r>
              <a:endParaRPr sz="1500">
                <a:latin typeface="Georgia"/>
                <a:ea typeface="Georgia"/>
                <a:cs typeface="Georgia"/>
                <a:sym typeface="Georgia"/>
              </a:endParaRPr>
            </a:p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500"/>
                <a:buFont typeface="Georgia"/>
                <a:buChar char="●"/>
              </a:pPr>
              <a:r>
                <a:rPr lang="en" sz="1500">
                  <a:latin typeface="Georgia"/>
                  <a:ea typeface="Georgia"/>
                  <a:cs typeface="Georgia"/>
                  <a:sym typeface="Georgia"/>
                </a:rPr>
                <a:t>Support Vector Machine</a:t>
              </a:r>
              <a:endParaRPr sz="15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222" name="Google Shape;222;p25"/>
          <p:cNvGrpSpPr/>
          <p:nvPr/>
        </p:nvGrpSpPr>
        <p:grpSpPr>
          <a:xfrm>
            <a:off x="2944204" y="1189775"/>
            <a:ext cx="3305700" cy="3483050"/>
            <a:chOff x="2944204" y="1189775"/>
            <a:chExt cx="3305700" cy="3483050"/>
          </a:xfrm>
        </p:grpSpPr>
        <p:sp>
          <p:nvSpPr>
            <p:cNvPr id="223" name="Google Shape;223;p25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" name="Google Shape;224;p25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eorgia"/>
                  <a:ea typeface="Georgia"/>
                  <a:cs typeface="Georgia"/>
                  <a:sym typeface="Georgia"/>
                </a:rPr>
                <a:t>Check the accuracy of our models.</a:t>
              </a:r>
              <a:endParaRPr sz="16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225" name="Google Shape;225;p25"/>
          <p:cNvSpPr/>
          <p:nvPr/>
        </p:nvSpPr>
        <p:spPr>
          <a:xfrm>
            <a:off x="5632317" y="118977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249C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b="1" lang="en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Try Different Things!</a:t>
            </a:r>
            <a:endParaRPr b="1" sz="1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0" y="1189877"/>
            <a:ext cx="3546900" cy="6690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Train Our Models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2944204" y="118977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Check the Quality of our Models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600" y="24876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256900" y="412175"/>
            <a:ext cx="4045200" cy="4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Stochastic Gradient Descent</a:t>
            </a:r>
            <a:endParaRPr/>
          </a:p>
        </p:txBody>
      </p:sp>
      <p:sp>
        <p:nvSpPr>
          <p:cNvPr id="234" name="Google Shape;234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 u="sng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idx="1" type="body"/>
          </p:nvPr>
        </p:nvSpPr>
        <p:spPr>
          <a:xfrm>
            <a:off x="311700" y="3726675"/>
            <a:ext cx="78888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The models always can’t </a:t>
            </a: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distinguish Anxious and Lonely well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But for distinguishing “Normal” or not, they are quite good !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0" name="Google Shape;240;p27"/>
          <p:cNvSpPr txBox="1"/>
          <p:nvPr>
            <p:ph type="title"/>
          </p:nvPr>
        </p:nvSpPr>
        <p:spPr>
          <a:xfrm>
            <a:off x="262000" y="3419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>
                <a:latin typeface="Arial"/>
                <a:ea typeface="Arial"/>
                <a:cs typeface="Arial"/>
                <a:sym typeface="Arial"/>
              </a:rPr>
              <a:t>Here is what we’ve got …</a:t>
            </a:r>
            <a:endParaRPr sz="264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875" y="1298375"/>
            <a:ext cx="3827654" cy="21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/>
        </p:nvSpPr>
        <p:spPr>
          <a:xfrm>
            <a:off x="6694375" y="1601925"/>
            <a:ext cx="1790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0 = Anxious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 = Lonely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 = Normal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3 = Stressed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idx="1" type="body"/>
          </p:nvPr>
        </p:nvSpPr>
        <p:spPr>
          <a:xfrm>
            <a:off x="311700" y="1717350"/>
            <a:ext cx="7888800" cy="31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6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So…this is the end of our……….</a:t>
            </a:r>
            <a:endParaRPr sz="36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48" name="Google Shape;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538" y="247691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311700" y="2627575"/>
            <a:ext cx="7888800" cy="19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There are obvious limitations with conventional supervised learning models on sentimental analysis.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How could we </a:t>
            </a: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maximize the application’s value of our models?</a:t>
            </a: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We need to set reasonable targets for models in order to make them become useful !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4" name="Google Shape;254;p29"/>
          <p:cNvSpPr txBox="1"/>
          <p:nvPr>
            <p:ph type="title"/>
          </p:nvPr>
        </p:nvSpPr>
        <p:spPr>
          <a:xfrm>
            <a:off x="2793300" y="16729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>
                <a:latin typeface="Arial"/>
                <a:ea typeface="Arial"/>
                <a:cs typeface="Arial"/>
                <a:sym typeface="Arial"/>
              </a:rPr>
              <a:t>We could </a:t>
            </a:r>
            <a:r>
              <a:rPr lang="en" sz="2640">
                <a:latin typeface="Arial"/>
                <a:ea typeface="Arial"/>
                <a:cs typeface="Arial"/>
                <a:sym typeface="Arial"/>
              </a:rPr>
              <a:t>perhaps</a:t>
            </a:r>
            <a:r>
              <a:rPr lang="en" sz="2640">
                <a:latin typeface="Arial"/>
                <a:ea typeface="Arial"/>
                <a:cs typeface="Arial"/>
                <a:sym typeface="Arial"/>
              </a:rPr>
              <a:t> change the target…</a:t>
            </a:r>
            <a:endParaRPr sz="264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0" y="437575"/>
            <a:ext cx="2809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499" y="3561024"/>
            <a:ext cx="1230875" cy="12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Models</a:t>
            </a:r>
            <a:endParaRPr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2" name="Google Shape;262;p30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Which models are we going to use?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3" name="Google Shape;263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600"/>
              <a:buChar char="●"/>
            </a:pPr>
            <a:r>
              <a:rPr b="1" lang="en" sz="2600" u="sng">
                <a:solidFill>
                  <a:srgbClr val="FF0000"/>
                </a:solidFill>
              </a:rPr>
              <a:t>Naive Bayes </a:t>
            </a:r>
            <a:endParaRPr b="1" sz="2600" u="sng">
              <a:solidFill>
                <a:srgbClr val="FF0000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600"/>
              <a:buChar char="●"/>
            </a:pPr>
            <a:r>
              <a:rPr b="1" lang="en" sz="2600" u="sng">
                <a:solidFill>
                  <a:srgbClr val="FF9900"/>
                </a:solidFill>
              </a:rPr>
              <a:t>Support Vector Machine</a:t>
            </a:r>
            <a:endParaRPr b="1" sz="2600" u="sng">
              <a:solidFill>
                <a:srgbClr val="FF9900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en" sz="2600" u="sng">
                <a:solidFill>
                  <a:srgbClr val="FFD966"/>
                </a:solidFill>
              </a:rPr>
              <a:t>S</a:t>
            </a:r>
            <a:r>
              <a:rPr b="1" lang="en" sz="2600" u="sng">
                <a:solidFill>
                  <a:srgbClr val="FFD966"/>
                </a:solidFill>
              </a:rPr>
              <a:t>tochastic Gradient Descent</a:t>
            </a:r>
            <a:endParaRPr b="1" sz="2600" u="sng">
              <a:solidFill>
                <a:srgbClr val="FFD966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en" sz="2600" u="sng"/>
              <a:t>Random Forest</a:t>
            </a:r>
            <a:endParaRPr b="1" sz="2600" u="sng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Char char="●"/>
            </a:pPr>
            <a:r>
              <a:rPr b="1" lang="en" sz="2600" u="sng">
                <a:solidFill>
                  <a:srgbClr val="1155CC"/>
                </a:solidFill>
              </a:rPr>
              <a:t>Decision Tree</a:t>
            </a:r>
            <a:endParaRPr b="1" sz="2600" u="sng">
              <a:solidFill>
                <a:srgbClr val="1155CC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600"/>
              <a:buChar char="●"/>
            </a:pPr>
            <a:r>
              <a:rPr b="1" lang="en" sz="2600" u="sng">
                <a:solidFill>
                  <a:srgbClr val="9900FF"/>
                </a:solidFill>
              </a:rPr>
              <a:t>Logistic </a:t>
            </a:r>
            <a:r>
              <a:rPr b="1" lang="en" sz="2600" u="sng">
                <a:solidFill>
                  <a:srgbClr val="9900FF"/>
                </a:solidFill>
              </a:rPr>
              <a:t>Regression</a:t>
            </a:r>
            <a:endParaRPr b="1" sz="2600" u="sng">
              <a:solidFill>
                <a:srgbClr val="9900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145" y="3466595"/>
            <a:ext cx="1166750" cy="13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65500" y="330075"/>
            <a:ext cx="1388200" cy="1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71" name="Google Shape;271;p31"/>
          <p:cNvSpPr txBox="1"/>
          <p:nvPr>
            <p:ph type="title"/>
          </p:nvPr>
        </p:nvSpPr>
        <p:spPr>
          <a:xfrm>
            <a:off x="191475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the Libraries</a:t>
            </a:r>
            <a:endParaRPr/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75" y="707400"/>
            <a:ext cx="8800123" cy="44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0" y="-17325"/>
            <a:ext cx="3198900" cy="5234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/>
          <p:nvPr/>
        </p:nvSpPr>
        <p:spPr>
          <a:xfrm flipH="1">
            <a:off x="3699250" y="940200"/>
            <a:ext cx="5107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 Sentimental Analysis?</a:t>
            </a:r>
            <a:endParaRPr i="0" sz="3500" u="none" cap="none" strike="noStrike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588" y="1466563"/>
            <a:ext cx="2175725" cy="21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3150" y="295662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208650" y="41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Modification of the “labels” column</a:t>
            </a:r>
            <a:endParaRPr/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100" y="583900"/>
            <a:ext cx="6714899" cy="353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2"/>
          <p:cNvSpPr/>
          <p:nvPr/>
        </p:nvSpPr>
        <p:spPr>
          <a:xfrm>
            <a:off x="691275" y="4181775"/>
            <a:ext cx="7706700" cy="915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2"/>
          <p:cNvSpPr txBox="1"/>
          <p:nvPr/>
        </p:nvSpPr>
        <p:spPr>
          <a:xfrm>
            <a:off x="918587" y="4181775"/>
            <a:ext cx="71358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As we can see, the data is approximately balance.</a:t>
            </a:r>
            <a:endParaRPr sz="19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945" y="338645"/>
            <a:ext cx="1267400" cy="12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>
            <p:ph type="title"/>
          </p:nvPr>
        </p:nvSpPr>
        <p:spPr>
          <a:xfrm>
            <a:off x="264250" y="844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performance_of_trainset</a:t>
            </a:r>
            <a:r>
              <a:rPr lang="en">
                <a:solidFill>
                  <a:srgbClr val="F1C232"/>
                </a:solidFill>
              </a:rPr>
              <a:t>(</a:t>
            </a:r>
            <a:r>
              <a:rPr lang="en">
                <a:solidFill>
                  <a:srgbClr val="6D9EEB"/>
                </a:solidFill>
              </a:rPr>
              <a:t>model</a:t>
            </a:r>
            <a:r>
              <a:rPr lang="en">
                <a:solidFill>
                  <a:srgbClr val="F1C232"/>
                </a:solidFill>
              </a:rPr>
              <a:t>)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287" name="Google Shape;2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00" y="754525"/>
            <a:ext cx="6510026" cy="296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0699" y="1500188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3"/>
          <p:cNvSpPr/>
          <p:nvPr/>
        </p:nvSpPr>
        <p:spPr>
          <a:xfrm>
            <a:off x="691275" y="3805425"/>
            <a:ext cx="7451100" cy="12051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3"/>
          <p:cNvSpPr txBox="1"/>
          <p:nvPr/>
        </p:nvSpPr>
        <p:spPr>
          <a:xfrm>
            <a:off x="911050" y="3805425"/>
            <a:ext cx="6899100" cy="15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 will constantly see the result of this function as this is our function for providing insight into the models’ performance.</a:t>
            </a:r>
            <a:endParaRPr sz="1900">
              <a:solidFill>
                <a:srgbClr val="98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/>
          <p:nvPr>
            <p:ph type="title"/>
          </p:nvPr>
        </p:nvSpPr>
        <p:spPr>
          <a:xfrm>
            <a:off x="127500" y="0"/>
            <a:ext cx="4444500" cy="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pic>
        <p:nvPicPr>
          <p:cNvPr id="296" name="Google Shape;2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85325"/>
            <a:ext cx="9143998" cy="10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10700"/>
            <a:ext cx="5081622" cy="202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/>
          <p:nvPr/>
        </p:nvSpPr>
        <p:spPr>
          <a:xfrm>
            <a:off x="120225" y="652600"/>
            <a:ext cx="1743000" cy="216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title"/>
          </p:nvPr>
        </p:nvSpPr>
        <p:spPr>
          <a:xfrm>
            <a:off x="226925" y="0"/>
            <a:ext cx="4444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pic>
        <p:nvPicPr>
          <p:cNvPr id="304" name="Google Shape;3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8850"/>
            <a:ext cx="5450573" cy="354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98253"/>
            <a:ext cx="9144000" cy="801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>
            <p:ph type="title"/>
          </p:nvPr>
        </p:nvSpPr>
        <p:spPr>
          <a:xfrm>
            <a:off x="4731300" y="121662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sp>
        <p:nvSpPr>
          <p:cNvPr id="311" name="Google Shape;311;p3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 u="sng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53798"/>
            <a:ext cx="9143998" cy="98970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 txBox="1"/>
          <p:nvPr/>
        </p:nvSpPr>
        <p:spPr>
          <a:xfrm>
            <a:off x="201650" y="1325825"/>
            <a:ext cx="414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First Model…</a:t>
            </a:r>
            <a:endParaRPr b="1" i="1" sz="36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type="title"/>
          </p:nvPr>
        </p:nvSpPr>
        <p:spPr>
          <a:xfrm>
            <a:off x="4387850" y="445025"/>
            <a:ext cx="4444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Naive Bayes</a:t>
            </a:r>
            <a:endParaRPr/>
          </a:p>
        </p:txBody>
      </p:sp>
      <p:pic>
        <p:nvPicPr>
          <p:cNvPr id="319" name="Google Shape;3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1477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7"/>
          <p:cNvSpPr/>
          <p:nvPr/>
        </p:nvSpPr>
        <p:spPr>
          <a:xfrm>
            <a:off x="4570700" y="1590775"/>
            <a:ext cx="4078800" cy="249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7"/>
          <p:cNvSpPr txBox="1"/>
          <p:nvPr/>
        </p:nvSpPr>
        <p:spPr>
          <a:xfrm>
            <a:off x="4868725" y="1880500"/>
            <a:ext cx="3185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Training time for our data set: 0.1 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/>
          <p:nvPr>
            <p:ph type="title"/>
          </p:nvPr>
        </p:nvSpPr>
        <p:spPr>
          <a:xfrm>
            <a:off x="4835400" y="11598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</a:t>
            </a:r>
            <a:endParaRPr/>
          </a:p>
        </p:txBody>
      </p:sp>
      <p:sp>
        <p:nvSpPr>
          <p:cNvPr id="327" name="Google Shape;327;p3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 u="sng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73845"/>
            <a:ext cx="9144001" cy="96966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 txBox="1"/>
          <p:nvPr/>
        </p:nvSpPr>
        <p:spPr>
          <a:xfrm>
            <a:off x="0" y="978900"/>
            <a:ext cx="477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Second Model…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>
            <p:ph type="title"/>
          </p:nvPr>
        </p:nvSpPr>
        <p:spPr>
          <a:xfrm>
            <a:off x="4413625" y="445025"/>
            <a:ext cx="4418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SVM</a:t>
            </a:r>
            <a:endParaRPr/>
          </a:p>
        </p:txBody>
      </p:sp>
      <p:pic>
        <p:nvPicPr>
          <p:cNvPr id="335" name="Google Shape;3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2845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9"/>
          <p:cNvSpPr/>
          <p:nvPr/>
        </p:nvSpPr>
        <p:spPr>
          <a:xfrm>
            <a:off x="4570700" y="1590775"/>
            <a:ext cx="4078800" cy="249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9"/>
          <p:cNvSpPr txBox="1"/>
          <p:nvPr/>
        </p:nvSpPr>
        <p:spPr>
          <a:xfrm>
            <a:off x="4868725" y="1880500"/>
            <a:ext cx="3185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Training time for our data set: 44.5 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>
            <p:ph type="title"/>
          </p:nvPr>
        </p:nvSpPr>
        <p:spPr>
          <a:xfrm>
            <a:off x="4644800" y="13573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Stochastic Gradient Descent</a:t>
            </a:r>
            <a:endParaRPr/>
          </a:p>
        </p:txBody>
      </p:sp>
      <p:sp>
        <p:nvSpPr>
          <p:cNvPr id="343" name="Google Shape;343;p4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 u="sng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2250"/>
            <a:ext cx="9143999" cy="90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0"/>
          <p:cNvSpPr txBox="1"/>
          <p:nvPr/>
        </p:nvSpPr>
        <p:spPr>
          <a:xfrm>
            <a:off x="0" y="1262250"/>
            <a:ext cx="457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rgbClr val="FFD96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Third Model…</a:t>
            </a:r>
            <a:endParaRPr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>
            <p:ph type="title"/>
          </p:nvPr>
        </p:nvSpPr>
        <p:spPr>
          <a:xfrm>
            <a:off x="4525250" y="445025"/>
            <a:ext cx="4307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SGD</a:t>
            </a:r>
            <a:endParaRPr/>
          </a:p>
        </p:txBody>
      </p:sp>
      <p:pic>
        <p:nvPicPr>
          <p:cNvPr id="351" name="Google Shape;3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7874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1"/>
          <p:cNvSpPr/>
          <p:nvPr/>
        </p:nvSpPr>
        <p:spPr>
          <a:xfrm>
            <a:off x="4570700" y="1590775"/>
            <a:ext cx="4078800" cy="249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1"/>
          <p:cNvSpPr txBox="1"/>
          <p:nvPr/>
        </p:nvSpPr>
        <p:spPr>
          <a:xfrm>
            <a:off x="4868725" y="1880500"/>
            <a:ext cx="3185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Training time for our data set: 0.8 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311700" y="201350"/>
            <a:ext cx="4451100" cy="24948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4396324" y="1858883"/>
            <a:ext cx="3730800" cy="2494800"/>
          </a:xfrm>
          <a:prstGeom prst="rect">
            <a:avLst/>
          </a:prstGeom>
          <a:solidFill>
            <a:schemeClr val="accent4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427793" y="398098"/>
            <a:ext cx="4451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500">
                <a:solidFill>
                  <a:schemeClr val="dk2"/>
                </a:solidFill>
              </a:rPr>
              <a:t>What is </a:t>
            </a:r>
            <a:r>
              <a:rPr lang="en" sz="4500">
                <a:solidFill>
                  <a:schemeClr val="dk2"/>
                </a:solidFill>
              </a:rPr>
              <a:t>Sentimental Analysis?</a:t>
            </a:r>
            <a:endParaRPr sz="4500">
              <a:solidFill>
                <a:schemeClr val="dk2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4672931" y="2215545"/>
            <a:ext cx="31776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Sentiment analysis tools generate insights into how companies can enhance the customer experience and improve customer service.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293" y="152400"/>
            <a:ext cx="2718636" cy="165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48550"/>
            <a:ext cx="2474728" cy="21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>
            <p:ph type="title"/>
          </p:nvPr>
        </p:nvSpPr>
        <p:spPr>
          <a:xfrm>
            <a:off x="4670300" y="122172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359" name="Google Shape;359;p4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 u="sng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4150"/>
            <a:ext cx="9144001" cy="13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2"/>
          <p:cNvSpPr txBox="1"/>
          <p:nvPr/>
        </p:nvSpPr>
        <p:spPr>
          <a:xfrm>
            <a:off x="42950" y="1099125"/>
            <a:ext cx="457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b="1" i="1" lang="en" sz="3600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Fourth</a:t>
            </a:r>
            <a:r>
              <a:rPr b="1" i="1" lang="en" sz="3600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Model…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/>
          <p:nvPr>
            <p:ph type="title"/>
          </p:nvPr>
        </p:nvSpPr>
        <p:spPr>
          <a:xfrm>
            <a:off x="4570700" y="273300"/>
            <a:ext cx="3688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Random Forest</a:t>
            </a:r>
            <a:endParaRPr/>
          </a:p>
        </p:txBody>
      </p:sp>
      <p:pic>
        <p:nvPicPr>
          <p:cNvPr id="367" name="Google Shape;3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8406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3"/>
          <p:cNvSpPr/>
          <p:nvPr/>
        </p:nvSpPr>
        <p:spPr>
          <a:xfrm>
            <a:off x="4570700" y="1590775"/>
            <a:ext cx="4078800" cy="249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3"/>
          <p:cNvSpPr txBox="1"/>
          <p:nvPr/>
        </p:nvSpPr>
        <p:spPr>
          <a:xfrm>
            <a:off x="4868725" y="1880500"/>
            <a:ext cx="3185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Training time for our data set: 2m 13.3 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/>
          <p:nvPr>
            <p:ph type="title"/>
          </p:nvPr>
        </p:nvSpPr>
        <p:spPr>
          <a:xfrm>
            <a:off x="4731300" y="1484850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375" name="Google Shape;375;p44"/>
          <p:cNvSpPr txBox="1"/>
          <p:nvPr>
            <p:ph idx="2" type="body"/>
          </p:nvPr>
        </p:nvSpPr>
        <p:spPr>
          <a:xfrm>
            <a:off x="5051125" y="1073350"/>
            <a:ext cx="3837000" cy="23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 u="sng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43300"/>
            <a:ext cx="9143998" cy="10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4"/>
          <p:cNvSpPr txBox="1"/>
          <p:nvPr/>
        </p:nvSpPr>
        <p:spPr>
          <a:xfrm>
            <a:off x="0" y="1155750"/>
            <a:ext cx="531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000">
                <a:solidFill>
                  <a:srgbClr val="4A86E8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Fifth Model…</a:t>
            </a:r>
            <a:endParaRPr sz="18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5"/>
          <p:cNvSpPr txBox="1"/>
          <p:nvPr>
            <p:ph type="title"/>
          </p:nvPr>
        </p:nvSpPr>
        <p:spPr>
          <a:xfrm>
            <a:off x="4722750" y="445025"/>
            <a:ext cx="4109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Decision Tree</a:t>
            </a:r>
            <a:endParaRPr/>
          </a:p>
        </p:txBody>
      </p:sp>
      <p:pic>
        <p:nvPicPr>
          <p:cNvPr id="383" name="Google Shape;3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1434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5"/>
          <p:cNvSpPr/>
          <p:nvPr/>
        </p:nvSpPr>
        <p:spPr>
          <a:xfrm>
            <a:off x="4570700" y="1590775"/>
            <a:ext cx="4078800" cy="249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5"/>
          <p:cNvSpPr txBox="1"/>
          <p:nvPr/>
        </p:nvSpPr>
        <p:spPr>
          <a:xfrm>
            <a:off x="4868725" y="1880500"/>
            <a:ext cx="3185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Training time for our data set: 2.5 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/>
          <p:nvPr>
            <p:ph type="title"/>
          </p:nvPr>
        </p:nvSpPr>
        <p:spPr>
          <a:xfrm>
            <a:off x="4731300" y="165682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391" name="Google Shape;391;p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 u="sng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83741"/>
            <a:ext cx="9143999" cy="85976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6"/>
          <p:cNvSpPr txBox="1"/>
          <p:nvPr/>
        </p:nvSpPr>
        <p:spPr>
          <a:xfrm>
            <a:off x="-34350" y="1656825"/>
            <a:ext cx="4731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000">
                <a:solidFill>
                  <a:srgbClr val="FF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Sixth Model…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/>
          <p:nvPr>
            <p:ph type="title"/>
          </p:nvPr>
        </p:nvSpPr>
        <p:spPr>
          <a:xfrm>
            <a:off x="4537650" y="152400"/>
            <a:ext cx="3731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Logistic Regression</a:t>
            </a:r>
            <a:endParaRPr/>
          </a:p>
        </p:txBody>
      </p:sp>
      <p:pic>
        <p:nvPicPr>
          <p:cNvPr id="399" name="Google Shape;3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4860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7"/>
          <p:cNvSpPr/>
          <p:nvPr/>
        </p:nvSpPr>
        <p:spPr>
          <a:xfrm>
            <a:off x="4570700" y="1590775"/>
            <a:ext cx="4078800" cy="249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7"/>
          <p:cNvSpPr txBox="1"/>
          <p:nvPr/>
        </p:nvSpPr>
        <p:spPr>
          <a:xfrm>
            <a:off x="4868725" y="1880500"/>
            <a:ext cx="3185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Training time for our data set: 0.7 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 txBox="1"/>
          <p:nvPr>
            <p:ph type="title"/>
          </p:nvPr>
        </p:nvSpPr>
        <p:spPr>
          <a:xfrm>
            <a:off x="4658550" y="12515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Extra: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Ada Boost</a:t>
            </a:r>
            <a:endParaRPr sz="4500"/>
          </a:p>
        </p:txBody>
      </p:sp>
      <p:pic>
        <p:nvPicPr>
          <p:cNvPr id="407" name="Google Shape;4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1042"/>
            <a:ext cx="9144001" cy="1792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9"/>
          <p:cNvSpPr txBox="1"/>
          <p:nvPr>
            <p:ph idx="2" type="body"/>
          </p:nvPr>
        </p:nvSpPr>
        <p:spPr>
          <a:xfrm>
            <a:off x="4686425" y="1688400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Training time for our data set: 4m23.6s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3" name="Google Shape;413;p49"/>
          <p:cNvSpPr txBox="1"/>
          <p:nvPr>
            <p:ph type="title"/>
          </p:nvPr>
        </p:nvSpPr>
        <p:spPr>
          <a:xfrm>
            <a:off x="4722750" y="445025"/>
            <a:ext cx="4109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Ada Boost</a:t>
            </a:r>
            <a:endParaRPr/>
          </a:p>
        </p:txBody>
      </p:sp>
      <p:pic>
        <p:nvPicPr>
          <p:cNvPr id="414" name="Google Shape;4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0638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9"/>
          <p:cNvSpPr/>
          <p:nvPr/>
        </p:nvSpPr>
        <p:spPr>
          <a:xfrm>
            <a:off x="4570700" y="1590775"/>
            <a:ext cx="4078800" cy="249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9"/>
          <p:cNvSpPr txBox="1"/>
          <p:nvPr/>
        </p:nvSpPr>
        <p:spPr>
          <a:xfrm>
            <a:off x="4868725" y="1880500"/>
            <a:ext cx="3185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Training time for our data set: 4 m 23.6 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0"/>
          <p:cNvSpPr txBox="1"/>
          <p:nvPr>
            <p:ph type="title"/>
          </p:nvPr>
        </p:nvSpPr>
        <p:spPr>
          <a:xfrm>
            <a:off x="4939500" y="21422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Voting Classifier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(‘Fast’ Version)</a:t>
            </a:r>
            <a:endParaRPr/>
          </a:p>
        </p:txBody>
      </p:sp>
      <p:sp>
        <p:nvSpPr>
          <p:cNvPr id="422" name="Google Shape;422;p50"/>
          <p:cNvSpPr txBox="1"/>
          <p:nvPr>
            <p:ph idx="2" type="body"/>
          </p:nvPr>
        </p:nvSpPr>
        <p:spPr>
          <a:xfrm>
            <a:off x="47334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 u="sng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275" y="2032550"/>
            <a:ext cx="6044675" cy="26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1"/>
          <p:cNvSpPr txBox="1"/>
          <p:nvPr>
            <p:ph type="title"/>
          </p:nvPr>
        </p:nvSpPr>
        <p:spPr>
          <a:xfrm>
            <a:off x="130325" y="131675"/>
            <a:ext cx="4109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Voting (Fast)</a:t>
            </a:r>
            <a:endParaRPr/>
          </a:p>
        </p:txBody>
      </p:sp>
      <p:pic>
        <p:nvPicPr>
          <p:cNvPr id="429" name="Google Shape;4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1475"/>
            <a:ext cx="3300663" cy="3999626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1"/>
          <p:cNvSpPr txBox="1"/>
          <p:nvPr>
            <p:ph type="title"/>
          </p:nvPr>
        </p:nvSpPr>
        <p:spPr>
          <a:xfrm>
            <a:off x="4537650" y="152400"/>
            <a:ext cx="3731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Voting Classifier (‘Fast’ Version)</a:t>
            </a:r>
            <a:endParaRPr/>
          </a:p>
        </p:txBody>
      </p:sp>
      <p:sp>
        <p:nvSpPr>
          <p:cNvPr id="431" name="Google Shape;431;p51"/>
          <p:cNvSpPr/>
          <p:nvPr/>
        </p:nvSpPr>
        <p:spPr>
          <a:xfrm>
            <a:off x="4572000" y="1741938"/>
            <a:ext cx="4078800" cy="249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1"/>
          <p:cNvSpPr txBox="1"/>
          <p:nvPr/>
        </p:nvSpPr>
        <p:spPr>
          <a:xfrm>
            <a:off x="4868725" y="1880500"/>
            <a:ext cx="3185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Training time for our data set: 48.8 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2929350" y="747025"/>
            <a:ext cx="61545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latin typeface="Pacifico"/>
                <a:ea typeface="Pacifico"/>
                <a:cs typeface="Pacifico"/>
                <a:sym typeface="Pacifico"/>
              </a:rPr>
              <a:t>Our Goal</a:t>
            </a:r>
            <a:endParaRPr sz="46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1469975" y="2756200"/>
            <a:ext cx="6431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mic Sans MS"/>
                <a:ea typeface="Comic Sans MS"/>
                <a:cs typeface="Comic Sans MS"/>
                <a:sym typeface="Comic Sans MS"/>
              </a:rPr>
              <a:t>Trying to understand some alerting messages from tweets on Twitter or other social medias.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888" y="2808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"/>
          <p:cNvSpPr txBox="1"/>
          <p:nvPr>
            <p:ph type="title"/>
          </p:nvPr>
        </p:nvSpPr>
        <p:spPr>
          <a:xfrm>
            <a:off x="4939500" y="21422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Voting Classifier</a:t>
            </a:r>
            <a:endParaRPr/>
          </a:p>
        </p:txBody>
      </p:sp>
      <p:sp>
        <p:nvSpPr>
          <p:cNvPr id="438" name="Google Shape;438;p52"/>
          <p:cNvSpPr txBox="1"/>
          <p:nvPr>
            <p:ph idx="2" type="body"/>
          </p:nvPr>
        </p:nvSpPr>
        <p:spPr>
          <a:xfrm>
            <a:off x="47334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 u="sng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25" y="2065000"/>
            <a:ext cx="6611949" cy="27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 txBox="1"/>
          <p:nvPr>
            <p:ph type="title"/>
          </p:nvPr>
        </p:nvSpPr>
        <p:spPr>
          <a:xfrm>
            <a:off x="462600" y="207300"/>
            <a:ext cx="4109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Voting</a:t>
            </a:r>
            <a:endParaRPr/>
          </a:p>
        </p:txBody>
      </p:sp>
      <p:pic>
        <p:nvPicPr>
          <p:cNvPr id="445" name="Google Shape;4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7100"/>
            <a:ext cx="3235172" cy="39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3"/>
          <p:cNvSpPr txBox="1"/>
          <p:nvPr>
            <p:ph type="title"/>
          </p:nvPr>
        </p:nvSpPr>
        <p:spPr>
          <a:xfrm>
            <a:off x="4537650" y="152400"/>
            <a:ext cx="3731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Voting Classifier (‘Fast’ Version)</a:t>
            </a:r>
            <a:endParaRPr/>
          </a:p>
        </p:txBody>
      </p:sp>
      <p:sp>
        <p:nvSpPr>
          <p:cNvPr id="447" name="Google Shape;447;p53"/>
          <p:cNvSpPr/>
          <p:nvPr/>
        </p:nvSpPr>
        <p:spPr>
          <a:xfrm>
            <a:off x="4572000" y="1741938"/>
            <a:ext cx="4078800" cy="249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3"/>
          <p:cNvSpPr txBox="1"/>
          <p:nvPr/>
        </p:nvSpPr>
        <p:spPr>
          <a:xfrm>
            <a:off x="4868725" y="1880500"/>
            <a:ext cx="3185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Training time for our data set: 7m 23.9 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4"/>
          <p:cNvSpPr txBox="1"/>
          <p:nvPr>
            <p:ph idx="2" type="body"/>
          </p:nvPr>
        </p:nvSpPr>
        <p:spPr>
          <a:xfrm>
            <a:off x="1026550" y="4235825"/>
            <a:ext cx="68547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can clearly see that NB is performing </a:t>
            </a:r>
            <a:r>
              <a:rPr lang="en" sz="2000">
                <a:solidFill>
                  <a:srgbClr val="A64D79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quite differently…</a:t>
            </a:r>
            <a:endParaRPr sz="2000">
              <a:solidFill>
                <a:srgbClr val="A64D7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54" name="Google Shape;454;p54"/>
          <p:cNvSpPr txBox="1"/>
          <p:nvPr>
            <p:ph type="title"/>
          </p:nvPr>
        </p:nvSpPr>
        <p:spPr>
          <a:xfrm>
            <a:off x="130325" y="131675"/>
            <a:ext cx="4109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Voting Classifier </a:t>
            </a:r>
            <a:endParaRPr/>
          </a:p>
        </p:txBody>
      </p:sp>
      <p:pic>
        <p:nvPicPr>
          <p:cNvPr id="455" name="Google Shape;4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1475"/>
            <a:ext cx="7120856" cy="309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5"/>
          <p:cNvSpPr txBox="1"/>
          <p:nvPr>
            <p:ph idx="2" type="body"/>
          </p:nvPr>
        </p:nvSpPr>
        <p:spPr>
          <a:xfrm>
            <a:off x="185075" y="1739725"/>
            <a:ext cx="2754000" cy="14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So…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We drop NB !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61" name="Google Shape;461;p55"/>
          <p:cNvSpPr txBox="1"/>
          <p:nvPr>
            <p:ph type="title"/>
          </p:nvPr>
        </p:nvSpPr>
        <p:spPr>
          <a:xfrm>
            <a:off x="130325" y="131675"/>
            <a:ext cx="4109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Voting Classifier</a:t>
            </a:r>
            <a:r>
              <a:rPr lang="en"/>
              <a:t> </a:t>
            </a:r>
            <a:endParaRPr/>
          </a:p>
        </p:txBody>
      </p:sp>
      <p:pic>
        <p:nvPicPr>
          <p:cNvPr id="462" name="Google Shape;4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325" y="314475"/>
            <a:ext cx="5782323" cy="391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/>
          <p:nvPr>
            <p:ph idx="2" type="body"/>
          </p:nvPr>
        </p:nvSpPr>
        <p:spPr>
          <a:xfrm>
            <a:off x="185075" y="839075"/>
            <a:ext cx="7573500" cy="14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The Logistic Regression is good…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But not good enough for us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So…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Again, we try to drop Logistic Regression out of the picture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68" name="Google Shape;468;p56"/>
          <p:cNvSpPr txBox="1"/>
          <p:nvPr>
            <p:ph type="title"/>
          </p:nvPr>
        </p:nvSpPr>
        <p:spPr>
          <a:xfrm>
            <a:off x="130325" y="131675"/>
            <a:ext cx="4109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Voting Classifier</a:t>
            </a:r>
            <a:endParaRPr/>
          </a:p>
        </p:txBody>
      </p:sp>
      <p:pic>
        <p:nvPicPr>
          <p:cNvPr id="469" name="Google Shape;4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300" y="2296076"/>
            <a:ext cx="6557701" cy="284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7"/>
          <p:cNvSpPr txBox="1"/>
          <p:nvPr>
            <p:ph idx="2" type="body"/>
          </p:nvPr>
        </p:nvSpPr>
        <p:spPr>
          <a:xfrm>
            <a:off x="6072800" y="2334025"/>
            <a:ext cx="2759700" cy="22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Without NB and Logistic Regression,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The accuracy is very high !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5" name="Google Shape;475;p57"/>
          <p:cNvSpPr txBox="1"/>
          <p:nvPr>
            <p:ph type="title"/>
          </p:nvPr>
        </p:nvSpPr>
        <p:spPr>
          <a:xfrm>
            <a:off x="5802650" y="464650"/>
            <a:ext cx="30294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the new Voting Classifier</a:t>
            </a:r>
            <a:endParaRPr/>
          </a:p>
        </p:txBody>
      </p:sp>
      <p:pic>
        <p:nvPicPr>
          <p:cNvPr id="476" name="Google Shape;4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97850" cy="4393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8"/>
          <p:cNvSpPr txBox="1"/>
          <p:nvPr>
            <p:ph type="title"/>
          </p:nvPr>
        </p:nvSpPr>
        <p:spPr>
          <a:xfrm>
            <a:off x="376150" y="228400"/>
            <a:ext cx="4109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</a:t>
            </a:r>
            <a:endParaRPr/>
          </a:p>
        </p:txBody>
      </p:sp>
      <p:sp>
        <p:nvSpPr>
          <p:cNvPr id="482" name="Google Shape;482;p58"/>
          <p:cNvSpPr txBox="1"/>
          <p:nvPr/>
        </p:nvSpPr>
        <p:spPr>
          <a:xfrm>
            <a:off x="1277375" y="3890025"/>
            <a:ext cx="556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 + Accurate !</a:t>
            </a:r>
            <a:endParaRPr b="1" sz="3600">
              <a:solidFill>
                <a:srgbClr val="99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83" name="Google Shape;4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375" y="935800"/>
            <a:ext cx="4267199" cy="29542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Animated Congratulations Cliparts, Download Free Animated  Congratulations Cliparts png images, Free ClipArts on Clipart Library" id="484" name="Google Shape;48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1724" y="2661525"/>
            <a:ext cx="17811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eah Stickers - Free communications Stickers" id="485" name="Google Shape;48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2274" y="433350"/>
            <a:ext cx="196215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9"/>
          <p:cNvSpPr txBox="1"/>
          <p:nvPr>
            <p:ph idx="1" type="body"/>
          </p:nvPr>
        </p:nvSpPr>
        <p:spPr>
          <a:xfrm>
            <a:off x="311700" y="1591500"/>
            <a:ext cx="3482100" cy="13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800">
                <a:latin typeface="Impact"/>
                <a:ea typeface="Impact"/>
                <a:cs typeface="Impact"/>
                <a:sym typeface="Impact"/>
              </a:rPr>
              <a:t>Performance</a:t>
            </a:r>
            <a:endParaRPr sz="4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91" name="Google Shape;491;p59"/>
          <p:cNvSpPr txBox="1"/>
          <p:nvPr>
            <p:ph idx="2" type="body"/>
          </p:nvPr>
        </p:nvSpPr>
        <p:spPr>
          <a:xfrm>
            <a:off x="6347825" y="2663925"/>
            <a:ext cx="21066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4800">
                <a:latin typeface="Pacifico"/>
                <a:ea typeface="Pacifico"/>
                <a:cs typeface="Pacifico"/>
                <a:sym typeface="Pacifico"/>
              </a:rPr>
              <a:t>Speed</a:t>
            </a:r>
            <a:endParaRPr i="1" sz="4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492" name="Google Shape;492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40">
                <a:latin typeface="Comic Sans MS"/>
                <a:ea typeface="Comic Sans MS"/>
                <a:cs typeface="Comic Sans MS"/>
                <a:sym typeface="Comic Sans MS"/>
              </a:rPr>
              <a:t>What do we need?</a:t>
            </a:r>
            <a:endParaRPr sz="364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93" name="Google Shape;4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25" y="1257300"/>
            <a:ext cx="173355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750" y="367425"/>
            <a:ext cx="1952900" cy="19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625" y="2628550"/>
            <a:ext cx="1908600" cy="19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0"/>
          <p:cNvSpPr/>
          <p:nvPr/>
        </p:nvSpPr>
        <p:spPr>
          <a:xfrm>
            <a:off x="3039980" y="92325"/>
            <a:ext cx="1247700" cy="3402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0"/>
          <p:cNvSpPr/>
          <p:nvPr/>
        </p:nvSpPr>
        <p:spPr>
          <a:xfrm>
            <a:off x="4302395" y="92325"/>
            <a:ext cx="1247700" cy="3402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 Speed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0"/>
          <p:cNvSpPr/>
          <p:nvPr/>
        </p:nvSpPr>
        <p:spPr>
          <a:xfrm>
            <a:off x="5564833" y="92325"/>
            <a:ext cx="3503400" cy="3402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60"/>
          <p:cNvSpPr/>
          <p:nvPr/>
        </p:nvSpPr>
        <p:spPr>
          <a:xfrm>
            <a:off x="75650" y="92325"/>
            <a:ext cx="2949600" cy="3402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Type of Models</a:t>
            </a:r>
            <a:endParaRPr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504" name="Google Shape;504;p60"/>
          <p:cNvGrpSpPr/>
          <p:nvPr/>
        </p:nvGrpSpPr>
        <p:grpSpPr>
          <a:xfrm>
            <a:off x="76698" y="444860"/>
            <a:ext cx="8990577" cy="764354"/>
            <a:chOff x="943723" y="3098500"/>
            <a:chExt cx="7257489" cy="674450"/>
          </a:xfrm>
        </p:grpSpPr>
        <p:sp>
          <p:nvSpPr>
            <p:cNvPr id="505" name="Google Shape;505;p60"/>
            <p:cNvSpPr/>
            <p:nvPr/>
          </p:nvSpPr>
          <p:spPr>
            <a:xfrm>
              <a:off x="5373412" y="3098513"/>
              <a:ext cx="28278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performance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is not good no matter how we adjust the hyperparameter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But the training speed is really fast with 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acceptable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performance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6" name="Google Shape;506;p60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60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60"/>
            <p:cNvSpPr/>
            <p:nvPr/>
          </p:nvSpPr>
          <p:spPr>
            <a:xfrm>
              <a:off x="943723" y="3098513"/>
              <a:ext cx="687600" cy="674400"/>
            </a:xfrm>
            <a:prstGeom prst="rtTriangle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60"/>
            <p:cNvSpPr/>
            <p:nvPr/>
          </p:nvSpPr>
          <p:spPr>
            <a:xfrm>
              <a:off x="3335463" y="3098513"/>
              <a:ext cx="10071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0"/>
            <p:cNvSpPr/>
            <p:nvPr/>
          </p:nvSpPr>
          <p:spPr>
            <a:xfrm>
              <a:off x="4354429" y="3098513"/>
              <a:ext cx="10071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0"/>
            <p:cNvSpPr/>
            <p:nvPr/>
          </p:nvSpPr>
          <p:spPr>
            <a:xfrm>
              <a:off x="1210848" y="309855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2" name="Google Shape;512;p60"/>
            <p:cNvSpPr/>
            <p:nvPr/>
          </p:nvSpPr>
          <p:spPr>
            <a:xfrm rot="-2700000">
              <a:off x="4705031" y="3336392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60"/>
            <p:cNvSpPr/>
            <p:nvPr/>
          </p:nvSpPr>
          <p:spPr>
            <a:xfrm>
              <a:off x="3633813" y="3230513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60"/>
            <p:cNvSpPr/>
            <p:nvPr/>
          </p:nvSpPr>
          <p:spPr>
            <a:xfrm>
              <a:off x="1704725" y="309855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Naive Bayes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5" name="Google Shape;515;p60"/>
          <p:cNvGrpSpPr/>
          <p:nvPr/>
        </p:nvGrpSpPr>
        <p:grpSpPr>
          <a:xfrm>
            <a:off x="76700" y="1218392"/>
            <a:ext cx="8990577" cy="764219"/>
            <a:chOff x="943723" y="3783775"/>
            <a:chExt cx="7257489" cy="674450"/>
          </a:xfrm>
        </p:grpSpPr>
        <p:sp>
          <p:nvSpPr>
            <p:cNvPr id="516" name="Google Shape;516;p60"/>
            <p:cNvSpPr/>
            <p:nvPr/>
          </p:nvSpPr>
          <p:spPr>
            <a:xfrm>
              <a:off x="5373412" y="3783788"/>
              <a:ext cx="28278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performance is generally good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time for training speed of  this model takes longer than the Naive Bayes while significantly faster than Random Forest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7" name="Google Shape;517;p60"/>
            <p:cNvSpPr/>
            <p:nvPr/>
          </p:nvSpPr>
          <p:spPr>
            <a:xfrm>
              <a:off x="943723" y="3783775"/>
              <a:ext cx="23799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60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60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60"/>
            <p:cNvSpPr/>
            <p:nvPr/>
          </p:nvSpPr>
          <p:spPr>
            <a:xfrm>
              <a:off x="3335463" y="3783788"/>
              <a:ext cx="10071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60"/>
            <p:cNvSpPr/>
            <p:nvPr/>
          </p:nvSpPr>
          <p:spPr>
            <a:xfrm>
              <a:off x="4354429" y="3783788"/>
              <a:ext cx="10071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60"/>
            <p:cNvSpPr/>
            <p:nvPr/>
          </p:nvSpPr>
          <p:spPr>
            <a:xfrm>
              <a:off x="1210848" y="3783832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3" name="Google Shape;523;p60"/>
            <p:cNvSpPr/>
            <p:nvPr/>
          </p:nvSpPr>
          <p:spPr>
            <a:xfrm rot="-2700000">
              <a:off x="3686082" y="4062664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60"/>
            <p:cNvSpPr/>
            <p:nvPr/>
          </p:nvSpPr>
          <p:spPr>
            <a:xfrm>
              <a:off x="1704725" y="3783825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Support Vector Machine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5" name="Google Shape;525;p60"/>
          <p:cNvGrpSpPr/>
          <p:nvPr/>
        </p:nvGrpSpPr>
        <p:grpSpPr>
          <a:xfrm>
            <a:off x="76700" y="1998303"/>
            <a:ext cx="8990577" cy="1157868"/>
            <a:chOff x="943723" y="4469050"/>
            <a:chExt cx="7257489" cy="1038354"/>
          </a:xfrm>
        </p:grpSpPr>
        <p:sp>
          <p:nvSpPr>
            <p:cNvPr id="526" name="Google Shape;526;p60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Depends on the loss, but the performance is generally good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Training speed is fast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7" name="Google Shape;527;p60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60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60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60"/>
            <p:cNvSpPr/>
            <p:nvPr/>
          </p:nvSpPr>
          <p:spPr>
            <a:xfrm>
              <a:off x="3336421" y="4469085"/>
              <a:ext cx="10071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60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60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3" name="Google Shape;533;p60"/>
            <p:cNvSpPr/>
            <p:nvPr/>
          </p:nvSpPr>
          <p:spPr>
            <a:xfrm>
              <a:off x="4279458" y="5097004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0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Stochastic Gradient Descent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5" name="Google Shape;535;p60"/>
          <p:cNvGrpSpPr/>
          <p:nvPr/>
        </p:nvGrpSpPr>
        <p:grpSpPr>
          <a:xfrm>
            <a:off x="76700" y="2768187"/>
            <a:ext cx="8990577" cy="764354"/>
            <a:chOff x="943723" y="4469050"/>
            <a:chExt cx="7257489" cy="674450"/>
          </a:xfrm>
        </p:grpSpPr>
        <p:sp>
          <p:nvSpPr>
            <p:cNvPr id="536" name="Google Shape;536;p60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Training time is taking forever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But the performance is good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7" name="Google Shape;537;p60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0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0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0"/>
            <p:cNvSpPr/>
            <p:nvPr/>
          </p:nvSpPr>
          <p:spPr>
            <a:xfrm>
              <a:off x="3335483" y="4469063"/>
              <a:ext cx="10071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60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0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3" name="Google Shape;543;p60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Random Forest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4" name="Google Shape;544;p60"/>
          <p:cNvGrpSpPr/>
          <p:nvPr/>
        </p:nvGrpSpPr>
        <p:grpSpPr>
          <a:xfrm>
            <a:off x="76700" y="3541990"/>
            <a:ext cx="8990577" cy="745226"/>
            <a:chOff x="943723" y="4469050"/>
            <a:chExt cx="7257489" cy="674413"/>
          </a:xfrm>
        </p:grpSpPr>
        <p:sp>
          <p:nvSpPr>
            <p:cNvPr id="545" name="Google Shape;545;p60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When max_depth is under control, speed is maximize with no 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performance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drop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Training speed is slower than Logistic Regression but still much faster than SVM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6" name="Google Shape;546;p60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60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60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60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60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60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2" name="Google Shape;552;p60"/>
            <p:cNvSpPr/>
            <p:nvPr/>
          </p:nvSpPr>
          <p:spPr>
            <a:xfrm rot="-2700000">
              <a:off x="4705031" y="4706942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60"/>
            <p:cNvSpPr/>
            <p:nvPr/>
          </p:nvSpPr>
          <p:spPr>
            <a:xfrm>
              <a:off x="1695859" y="446905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Decision Tree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4" name="Google Shape;554;p60"/>
          <p:cNvGrpSpPr/>
          <p:nvPr/>
        </p:nvGrpSpPr>
        <p:grpSpPr>
          <a:xfrm>
            <a:off x="76698" y="4315734"/>
            <a:ext cx="8990577" cy="764354"/>
            <a:chOff x="943723" y="4469050"/>
            <a:chExt cx="7257489" cy="674450"/>
          </a:xfrm>
        </p:grpSpPr>
        <p:sp>
          <p:nvSpPr>
            <p:cNvPr id="555" name="Google Shape;555;p60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Fast and having good performance from the start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6" name="Google Shape;556;p60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60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60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60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0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60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2" name="Google Shape;562;p60"/>
            <p:cNvSpPr/>
            <p:nvPr/>
          </p:nvSpPr>
          <p:spPr>
            <a:xfrm rot="-2700000">
              <a:off x="4705031" y="4706942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60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Logistic Regression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64" name="Google Shape;564;p60"/>
          <p:cNvSpPr/>
          <p:nvPr/>
        </p:nvSpPr>
        <p:spPr>
          <a:xfrm>
            <a:off x="4672006" y="1371170"/>
            <a:ext cx="508500" cy="465000"/>
          </a:xfrm>
          <a:prstGeom prst="mathMultiply">
            <a:avLst>
              <a:gd fmla="val 508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0"/>
          <p:cNvSpPr/>
          <p:nvPr/>
        </p:nvSpPr>
        <p:spPr>
          <a:xfrm rot="-2547312">
            <a:off x="3482273" y="3855015"/>
            <a:ext cx="363104" cy="138659"/>
          </a:xfrm>
          <a:prstGeom prst="corner">
            <a:avLst>
              <a:gd fmla="val 18804" name="adj1"/>
              <a:gd fmla="val 1814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0"/>
          <p:cNvSpPr/>
          <p:nvPr/>
        </p:nvSpPr>
        <p:spPr>
          <a:xfrm rot="-2547312">
            <a:off x="3482273" y="2307878"/>
            <a:ext cx="363104" cy="138659"/>
          </a:xfrm>
          <a:prstGeom prst="corner">
            <a:avLst>
              <a:gd fmla="val 18804" name="adj1"/>
              <a:gd fmla="val 1814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0"/>
          <p:cNvSpPr/>
          <p:nvPr/>
        </p:nvSpPr>
        <p:spPr>
          <a:xfrm rot="-2547312">
            <a:off x="4744698" y="2307878"/>
            <a:ext cx="363104" cy="138659"/>
          </a:xfrm>
          <a:prstGeom prst="corner">
            <a:avLst>
              <a:gd fmla="val 18804" name="adj1"/>
              <a:gd fmla="val 1814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0"/>
          <p:cNvSpPr/>
          <p:nvPr/>
        </p:nvSpPr>
        <p:spPr>
          <a:xfrm rot="-2547312">
            <a:off x="3482273" y="3081440"/>
            <a:ext cx="363104" cy="138659"/>
          </a:xfrm>
          <a:prstGeom prst="corner">
            <a:avLst>
              <a:gd fmla="val 18804" name="adj1"/>
              <a:gd fmla="val 1814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0"/>
          <p:cNvSpPr/>
          <p:nvPr/>
        </p:nvSpPr>
        <p:spPr>
          <a:xfrm rot="-2547312">
            <a:off x="3545498" y="4628587"/>
            <a:ext cx="363104" cy="138659"/>
          </a:xfrm>
          <a:prstGeom prst="corner">
            <a:avLst>
              <a:gd fmla="val 18804" name="adj1"/>
              <a:gd fmla="val 1814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0"/>
          <p:cNvSpPr/>
          <p:nvPr/>
        </p:nvSpPr>
        <p:spPr>
          <a:xfrm>
            <a:off x="4672000" y="2918283"/>
            <a:ext cx="508500" cy="465000"/>
          </a:xfrm>
          <a:prstGeom prst="mathMultiply">
            <a:avLst>
              <a:gd fmla="val 508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1"/>
          <p:cNvSpPr txBox="1"/>
          <p:nvPr>
            <p:ph type="title"/>
          </p:nvPr>
        </p:nvSpPr>
        <p:spPr>
          <a:xfrm>
            <a:off x="311700" y="1569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Georgia"/>
                <a:ea typeface="Georgia"/>
                <a:cs typeface="Georgia"/>
                <a:sym typeface="Georgia"/>
              </a:rPr>
              <a:t>Conclusion</a:t>
            </a:r>
            <a:endParaRPr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6" name="Google Shape;576;p61"/>
          <p:cNvSpPr txBox="1"/>
          <p:nvPr>
            <p:ph idx="1" type="body"/>
          </p:nvPr>
        </p:nvSpPr>
        <p:spPr>
          <a:xfrm>
            <a:off x="311700" y="919325"/>
            <a:ext cx="8520600" cy="22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There are more limitations on using conventional machine learning methods.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We need to set reasonable targets.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We need to play with the datas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carefully.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We need to tune the hyperparameter carefully.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We can’t wait to use Deep Learning skills in the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future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!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77" name="Google Shape;57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25" y="3211425"/>
            <a:ext cx="2528009" cy="1682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 Icon #66974 - Free Icons Library" id="578" name="Google Shape;57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4824" y="1376570"/>
            <a:ext cx="1537474" cy="14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9584" y="3096975"/>
            <a:ext cx="1965350" cy="16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latin typeface="Georgia"/>
                <a:ea typeface="Georgia"/>
                <a:cs typeface="Georgia"/>
                <a:sym typeface="Georgia"/>
              </a:rPr>
              <a:t>Procedures</a:t>
            </a:r>
            <a:endParaRPr b="1" i="1" sz="3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400">
                <a:latin typeface="Comic Sans MS"/>
                <a:ea typeface="Comic Sans MS"/>
                <a:cs typeface="Comic Sans MS"/>
                <a:sym typeface="Comic Sans MS"/>
              </a:rPr>
              <a:t>What are we going to do?</a:t>
            </a:r>
            <a:endParaRPr b="1"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725" y="2087156"/>
            <a:ext cx="2757825" cy="27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0000" y="152400"/>
            <a:ext cx="1829375" cy="18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080" y="1426275"/>
            <a:ext cx="3424800" cy="25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Procedures</a:t>
            </a:r>
            <a:endParaRPr/>
          </a:p>
        </p:txBody>
      </p:sp>
      <p:grpSp>
        <p:nvGrpSpPr>
          <p:cNvPr id="105" name="Google Shape;105;p18"/>
          <p:cNvGrpSpPr/>
          <p:nvPr/>
        </p:nvGrpSpPr>
        <p:grpSpPr>
          <a:xfrm>
            <a:off x="0" y="1189989"/>
            <a:ext cx="2214600" cy="3217636"/>
            <a:chOff x="0" y="1189989"/>
            <a:chExt cx="2214600" cy="3217636"/>
          </a:xfrm>
        </p:grpSpPr>
        <p:sp>
          <p:nvSpPr>
            <p:cNvPr id="106" name="Google Shape;106;p18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Input The Data</a:t>
              </a:r>
              <a:endParaRPr b="1"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and Make Them Balance</a:t>
              </a:r>
              <a:endParaRPr b="1"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7" name="Google Shape;107;p18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eorgia"/>
                  <a:ea typeface="Georgia"/>
                  <a:cs typeface="Georgia"/>
                  <a:sym typeface="Georgia"/>
                </a:rPr>
                <a:t>Find the suitable datasets for our purpose and then download them directly.</a:t>
              </a:r>
              <a:endParaRPr sz="1600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eorgia"/>
                  <a:ea typeface="Georgia"/>
                  <a:cs typeface="Georgia"/>
                  <a:sym typeface="Georgia"/>
                </a:rPr>
                <a:t>Then make the dataset balance.</a:t>
              </a:r>
              <a:endParaRPr sz="16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108" name="Google Shape;108;p18"/>
          <p:cNvSpPr/>
          <p:nvPr/>
        </p:nvSpPr>
        <p:spPr>
          <a:xfrm>
            <a:off x="1838325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B7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3516750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B77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6874025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5195350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C8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050" y="1896125"/>
            <a:ext cx="6102998" cy="30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Procedures</a:t>
            </a:r>
            <a:endParaRPr/>
          </a:p>
        </p:txBody>
      </p:sp>
      <p:grpSp>
        <p:nvGrpSpPr>
          <p:cNvPr id="118" name="Google Shape;118;p19"/>
          <p:cNvGrpSpPr/>
          <p:nvPr/>
        </p:nvGrpSpPr>
        <p:grpSpPr>
          <a:xfrm>
            <a:off x="0" y="1189989"/>
            <a:ext cx="2214600" cy="3217636"/>
            <a:chOff x="0" y="1189989"/>
            <a:chExt cx="2214600" cy="3217636"/>
          </a:xfrm>
        </p:grpSpPr>
        <p:sp>
          <p:nvSpPr>
            <p:cNvPr id="119" name="Google Shape;119;p19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Input The Data</a:t>
              </a:r>
              <a:endParaRPr b="1"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and Make Them Balance</a:t>
              </a:r>
              <a:endParaRPr b="1"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20" name="Google Shape;120;p19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eorgia"/>
                  <a:ea typeface="Georgia"/>
                  <a:cs typeface="Georgia"/>
                  <a:sym typeface="Georgia"/>
                </a:rPr>
                <a:t>Find the suitable datasets for our purpose and then download them directly.</a:t>
              </a:r>
              <a:endParaRPr sz="1600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eorgia"/>
                  <a:ea typeface="Georgia"/>
                  <a:cs typeface="Georgia"/>
                  <a:sym typeface="Georgia"/>
                </a:rPr>
                <a:t>Then make the dataset balance.</a:t>
              </a:r>
              <a:endParaRPr sz="16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121" name="Google Shape;121;p19"/>
          <p:cNvSpPr/>
          <p:nvPr/>
        </p:nvSpPr>
        <p:spPr>
          <a:xfrm>
            <a:off x="1838325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B7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3516750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B77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6874025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5195350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C8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937" y="1896125"/>
            <a:ext cx="3894826" cy="303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Procedures</a:t>
            </a:r>
            <a:endParaRPr/>
          </a:p>
        </p:txBody>
      </p:sp>
      <p:grpSp>
        <p:nvGrpSpPr>
          <p:cNvPr id="131" name="Google Shape;131;p20"/>
          <p:cNvGrpSpPr/>
          <p:nvPr/>
        </p:nvGrpSpPr>
        <p:grpSpPr>
          <a:xfrm>
            <a:off x="0" y="1190040"/>
            <a:ext cx="3902347" cy="3217957"/>
            <a:chOff x="0" y="1189989"/>
            <a:chExt cx="2214600" cy="3217636"/>
          </a:xfrm>
        </p:grpSpPr>
        <p:sp>
          <p:nvSpPr>
            <p:cNvPr id="132" name="Google Shape;132;p20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Input The Data</a:t>
              </a:r>
              <a:endParaRPr b="1"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and Make Them Balance</a:t>
              </a:r>
              <a:endParaRPr b="1"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3" name="Google Shape;133;p20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1100"/>
                <a:buFont typeface="Georgia"/>
                <a:buAutoNum type="arabicPeriod"/>
              </a:pPr>
              <a:r>
                <a:rPr lang="en" sz="1100">
                  <a:solidFill>
                    <a:srgbClr val="292929"/>
                  </a:solidFill>
                  <a:highlight>
                    <a:schemeClr val="lt1"/>
                  </a:highlight>
                  <a:latin typeface="Georgia"/>
                  <a:ea typeface="Georgia"/>
                  <a:cs typeface="Georgia"/>
                  <a:sym typeface="Georgia"/>
                </a:rPr>
                <a:t>Tokenization</a:t>
              </a:r>
              <a:endParaRPr sz="11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134" name="Google Shape;134;p20"/>
          <p:cNvSpPr/>
          <p:nvPr/>
        </p:nvSpPr>
        <p:spPr>
          <a:xfrm>
            <a:off x="3516750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B77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6874025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5195350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C8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93324"/>
            <a:ext cx="7881822" cy="141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Procedures</a:t>
            </a:r>
            <a:endParaRPr/>
          </a:p>
        </p:txBody>
      </p:sp>
      <p:grpSp>
        <p:nvGrpSpPr>
          <p:cNvPr id="143" name="Google Shape;143;p21"/>
          <p:cNvGrpSpPr/>
          <p:nvPr/>
        </p:nvGrpSpPr>
        <p:grpSpPr>
          <a:xfrm>
            <a:off x="0" y="1190040"/>
            <a:ext cx="3902347" cy="3217957"/>
            <a:chOff x="0" y="1189989"/>
            <a:chExt cx="2214600" cy="3217636"/>
          </a:xfrm>
        </p:grpSpPr>
        <p:sp>
          <p:nvSpPr>
            <p:cNvPr id="144" name="Google Shape;144;p21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Input The Data</a:t>
              </a:r>
              <a:endParaRPr b="1"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and Make Them Balance</a:t>
              </a:r>
              <a:endParaRPr b="1" sz="1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5" name="Google Shape;145;p21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1100"/>
                <a:buFont typeface="Georgia"/>
                <a:buAutoNum type="arabicPeriod" startAt="2"/>
              </a:pPr>
              <a:r>
                <a:rPr lang="en" sz="1100">
                  <a:solidFill>
                    <a:srgbClr val="292929"/>
                  </a:solidFill>
                  <a:highlight>
                    <a:schemeClr val="lt1"/>
                  </a:highlight>
                  <a:latin typeface="Georgia"/>
                  <a:ea typeface="Georgia"/>
                  <a:cs typeface="Georgia"/>
                  <a:sym typeface="Georgia"/>
                </a:rPr>
                <a:t>Word Lemmatization</a:t>
              </a:r>
              <a:endParaRPr sz="16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146" name="Google Shape;146;p21"/>
          <p:cNvSpPr/>
          <p:nvPr/>
        </p:nvSpPr>
        <p:spPr>
          <a:xfrm>
            <a:off x="3516750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B77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6874025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5195350" y="1189775"/>
            <a:ext cx="2064000" cy="669000"/>
          </a:xfrm>
          <a:prstGeom prst="chevron">
            <a:avLst>
              <a:gd fmla="val 50000" name="adj"/>
            </a:avLst>
          </a:prstGeom>
          <a:solidFill>
            <a:srgbClr val="0C8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584" y="2730350"/>
            <a:ext cx="431482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